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Default Extension="jpeg" ContentType="image/jpeg"/>
  <Default Extension="xml" ContentType="application/xml"/>
  <Override PartName="/ppt/slides/slide9.xml" ContentType="application/vnd.openxmlformats-officedocument.presentationml.slide+xml"/>
  <Override PartName="/ppt/slides/slide11.xml" ContentType="application/vnd.openxmlformats-officedocument.presentationml.slide+xml"/>
  <Default Extension="docx" ContentType="application/vnd.openxmlformats-officedocument.wordprocessingml.document"/>
  <Default Extension="mp4" ContentType="video/unknown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9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Default Extension="vml" ContentType="application/vnd.openxmlformats-officedocument.vmlDrawing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960" r:id="rId1"/>
  </p:sldMasterIdLst>
  <p:notesMasterIdLst>
    <p:notesMasterId r:id="rId15"/>
  </p:notesMasterIdLst>
  <p:handoutMasterIdLst>
    <p:handoutMasterId r:id="rId16"/>
  </p:handoutMasterIdLst>
  <p:sldIdLst>
    <p:sldId id="256" r:id="rId2"/>
    <p:sldId id="272" r:id="rId3"/>
    <p:sldId id="259" r:id="rId4"/>
    <p:sldId id="269" r:id="rId5"/>
    <p:sldId id="264" r:id="rId6"/>
    <p:sldId id="266" r:id="rId7"/>
    <p:sldId id="267" r:id="rId8"/>
    <p:sldId id="261" r:id="rId9"/>
    <p:sldId id="268" r:id="rId10"/>
    <p:sldId id="265" r:id="rId11"/>
    <p:sldId id="262" r:id="rId12"/>
    <p:sldId id="271" r:id="rId13"/>
    <p:sldId id="270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extLst>
    <p:ext uri="{E76CE94A-603C-4142-B9EB-6D1370010A27}">
      <p14:discardImageEditDat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-816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16146-F212-BF43-A9F4-8F636B4246BA}" type="datetimeFigureOut">
              <a:rPr kumimoji="1" lang="zh-TW" altLang="en-US" smtClean="0"/>
              <a:pPr/>
              <a:t>9/15/15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1B4FE-8C62-F743-AB3E-B2643B627775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00214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6F006-D6E2-2D43-AA81-573E69AEF7DB}" type="datetimeFigureOut">
              <a:rPr kumimoji="1" lang="zh-TW" altLang="en-US" smtClean="0"/>
              <a:pPr/>
              <a:t>9/15/15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C97213-AA72-7945-B7A4-2379042A9246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954657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3E918-1029-4645-A4F2-EA6E86ADE2C1}" type="datetime2">
              <a:rPr lang="zh-TW" altLang="en-US" smtClean="0"/>
              <a:pPr/>
              <a:t>Tuesday, September 15,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BB89-3833-E645-A703-4AB065153386}" type="datetime2">
              <a:rPr lang="zh-TW" altLang="en-US" smtClean="0"/>
              <a:pPr/>
              <a:t>Tuesday, September 15,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9E694-FFE7-3A48-B0CF-A5925AC2BFDE}" type="datetime2">
              <a:rPr lang="zh-TW" altLang="en-US" smtClean="0"/>
              <a:pPr/>
              <a:t>Tuesday, September 15,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23C81-A215-1E40-8613-1D9574AEA198}" type="datetime2">
              <a:rPr lang="zh-TW" altLang="en-US" smtClean="0"/>
              <a:pPr/>
              <a:t>Tuesday, September 15,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區段標頭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45CB3-062B-4249-9DBF-A60A2CC51C55}" type="datetime2">
              <a:rPr lang="zh-TW" altLang="en-US" smtClean="0"/>
              <a:pPr/>
              <a:t>Tuesday, September 15,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F167F-B56B-A842-B2F2-43600B0BF76C}" type="datetime2">
              <a:rPr lang="zh-TW" altLang="en-US" smtClean="0"/>
              <a:pPr/>
              <a:t>Tuesday, September 15,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FFD1E-A062-8745-AE60-D90B53B82C44}" type="datetime2">
              <a:rPr lang="zh-TW" altLang="en-US" smtClean="0"/>
              <a:pPr/>
              <a:t>Tuesday, September 15, 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3A58B-6D01-D84C-8311-A75030B57554}" type="datetime2">
              <a:rPr lang="zh-TW" altLang="en-US" smtClean="0"/>
              <a:pPr/>
              <a:t>Tuesday, September 15,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101DA-173B-8346-B907-EDC22DE91DF3}" type="datetime2">
              <a:rPr lang="zh-TW" altLang="en-US" smtClean="0"/>
              <a:pPr/>
              <a:t>Tuesday, September 15,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A592F-CCF2-0048-BA9E-DFFA98DB02B6}" type="datetime2">
              <a:rPr lang="zh-TW" altLang="en-US" smtClean="0"/>
              <a:pPr/>
              <a:t>Tuesday, September 15,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43DD-CC74-F441-A2BD-4B49128171B6}" type="datetime2">
              <a:rPr lang="zh-TW" altLang="en-US" smtClean="0"/>
              <a:pPr/>
              <a:t>Tuesday, September 15,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43D4B51E-F3C1-2546-BAB1-989FDC24EE2F}" type="datetime2">
              <a:rPr lang="zh-TW" altLang="en-US" smtClean="0"/>
              <a:pPr/>
              <a:t>Tuesday, September 15,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package" Target="../embeddings/Microsoft_Word_Document1.docx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4" Type="http://schemas.openxmlformats.org/officeDocument/2006/relationships/image" Target="../media/image10.png"/><Relationship Id="rId1" Type="http://schemas.openxmlformats.org/officeDocument/2006/relationships/video" Target="../media/media1.mp4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 smtClean="0"/>
              <a:t>EE6641 </a:t>
            </a:r>
            <a:br>
              <a:rPr kumimoji="1" lang="en-US" altLang="zh-TW" dirty="0" smtClean="0"/>
            </a:br>
            <a:r>
              <a:rPr kumimoji="1" lang="en-US" altLang="zh-TW" sz="4400" dirty="0" smtClean="0"/>
              <a:t>welcoming messages</a:t>
            </a:r>
            <a:endParaRPr kumimoji="1" lang="zh-TW" altLang="en-US" sz="4400" dirty="0"/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507920" cy="1752600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zh-TW" sz="2800" dirty="0" smtClean="0"/>
              <a:t>Analysis and Synthesis of (</a:t>
            </a:r>
            <a:r>
              <a:rPr kumimoji="1" lang="en-US" altLang="zh-TW" dirty="0" smtClean="0"/>
              <a:t>Digital</a:t>
            </a:r>
            <a:r>
              <a:rPr kumimoji="1" lang="en-US" altLang="zh-TW" sz="2800" dirty="0" smtClean="0"/>
              <a:t>) Audio Signals, a.k.a. </a:t>
            </a:r>
            <a:r>
              <a:rPr kumimoji="1" lang="en-US" altLang="zh-TW" sz="2800" b="1" dirty="0" smtClean="0"/>
              <a:t>ASAS</a:t>
            </a:r>
          </a:p>
          <a:p>
            <a:endParaRPr kumimoji="1" lang="en-US" altLang="zh-TW" b="1" dirty="0"/>
          </a:p>
          <a:p>
            <a:pPr algn="r"/>
            <a:r>
              <a:rPr kumimoji="1" lang="en-US" altLang="zh-TW" dirty="0" smtClean="0"/>
              <a:t>Prof. Yi-Wen Liu </a:t>
            </a:r>
          </a:p>
          <a:p>
            <a:pPr algn="r"/>
            <a:r>
              <a:rPr kumimoji="1" lang="en-US" altLang="zh-TW" dirty="0" smtClean="0"/>
              <a:t>Sep. 15, 2015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8860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zh-TW" sz="3600" dirty="0" smtClean="0"/>
              <a:t>All homework (45%) + </a:t>
            </a:r>
            <a:br>
              <a:rPr kumimoji="1" lang="en-US" altLang="zh-TW" sz="3600" dirty="0" smtClean="0"/>
            </a:br>
            <a:r>
              <a:rPr kumimoji="1" lang="en-US" altLang="zh-TW" sz="3600" dirty="0" smtClean="0"/>
              <a:t>the final project (20%) are team-based</a:t>
            </a:r>
          </a:p>
          <a:p>
            <a:pPr marL="0" indent="0" algn="ctr">
              <a:buNone/>
            </a:pPr>
            <a:endParaRPr kumimoji="1" lang="en-US" altLang="zh-TW" sz="3600" dirty="0"/>
          </a:p>
          <a:p>
            <a:pPr marL="0" indent="0" algn="ctr">
              <a:buNone/>
            </a:pPr>
            <a:endParaRPr kumimoji="1" lang="zh-TW" altLang="en-US" sz="3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292319" y="3711867"/>
            <a:ext cx="625769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400" dirty="0" smtClean="0"/>
              <a:t>Other items:</a:t>
            </a:r>
          </a:p>
          <a:p>
            <a:pPr algn="ctr"/>
            <a:endParaRPr kumimoji="1" lang="en-US" altLang="zh-TW" sz="2400" dirty="0" smtClean="0"/>
          </a:p>
          <a:p>
            <a:pPr algn="ctr"/>
            <a:r>
              <a:rPr kumimoji="1" lang="en-US" altLang="zh-TW" sz="2400" dirty="0"/>
              <a:t>10 labs or reading reports (15%) -- individual</a:t>
            </a:r>
          </a:p>
          <a:p>
            <a:pPr algn="ctr"/>
            <a:r>
              <a:rPr kumimoji="1" lang="en-US" altLang="zh-TW" sz="2400" dirty="0"/>
              <a:t>Final Exam (15%) </a:t>
            </a:r>
            <a:r>
              <a:rPr kumimoji="1" lang="en-US" altLang="zh-TW" sz="2400" dirty="0" smtClean="0"/>
              <a:t>– individual</a:t>
            </a:r>
          </a:p>
          <a:p>
            <a:pPr algn="ctr"/>
            <a:r>
              <a:rPr kumimoji="1" lang="en-US" altLang="zh-TW" sz="2400" dirty="0"/>
              <a:t>Class participation (3%</a:t>
            </a:r>
            <a:r>
              <a:rPr kumimoji="1" lang="en-US" altLang="zh-TW" sz="2400" dirty="0" smtClean="0"/>
              <a:t>)</a:t>
            </a:r>
          </a:p>
          <a:p>
            <a:pPr algn="ctr"/>
            <a:endParaRPr kumimoji="1" lang="en-US" altLang="zh-TW" sz="2400" dirty="0" smtClean="0"/>
          </a:p>
          <a:p>
            <a:pPr algn="ctr"/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754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smtClean="0"/>
              <a:t>Weekly activity hour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Activities include</a:t>
            </a:r>
          </a:p>
          <a:p>
            <a:r>
              <a:rPr lang="en-US" altLang="zh-TW" dirty="0" smtClean="0"/>
              <a:t>Lab1</a:t>
            </a:r>
            <a:r>
              <a:rPr lang="en-US" altLang="zh-TW" dirty="0"/>
              <a:t>: Tone synthesis </a:t>
            </a:r>
            <a:endParaRPr lang="zh-TW" altLang="zh-TW" dirty="0"/>
          </a:p>
          <a:p>
            <a:r>
              <a:rPr lang="en-US" altLang="zh-TW" dirty="0"/>
              <a:t>Lab2: FFT and very simple spectral analysis</a:t>
            </a:r>
            <a:endParaRPr lang="zh-TW" altLang="zh-TW" dirty="0"/>
          </a:p>
          <a:p>
            <a:r>
              <a:rPr lang="en-US" altLang="zh-TW" dirty="0"/>
              <a:t>Lab3: Spectrogram</a:t>
            </a:r>
            <a:endParaRPr lang="zh-TW" altLang="zh-TW" dirty="0"/>
          </a:p>
          <a:p>
            <a:r>
              <a:rPr lang="en-US" altLang="zh-TW" dirty="0"/>
              <a:t>Lab4: Voice removal by band-reject </a:t>
            </a:r>
            <a:r>
              <a:rPr lang="en-US" altLang="zh-TW" dirty="0" smtClean="0"/>
              <a:t>filtering</a:t>
            </a:r>
          </a:p>
          <a:p>
            <a:r>
              <a:rPr lang="en-US" altLang="zh-TW" dirty="0"/>
              <a:t>Lab5: FFT-based filtering and overlap-add</a:t>
            </a:r>
            <a:endParaRPr lang="zh-TW" altLang="zh-TW" dirty="0"/>
          </a:p>
          <a:p>
            <a:r>
              <a:rPr lang="en-US" altLang="zh-TW" dirty="0"/>
              <a:t>Lab6: Find your </a:t>
            </a:r>
            <a:r>
              <a:rPr lang="en-US" altLang="zh-TW" dirty="0" smtClean="0"/>
              <a:t>pitch</a:t>
            </a:r>
          </a:p>
          <a:p>
            <a:r>
              <a:rPr lang="en-US" altLang="zh-TW" dirty="0" smtClean="0"/>
              <a:t>Lab7</a:t>
            </a:r>
            <a:r>
              <a:rPr lang="en-US" altLang="zh-TW" dirty="0"/>
              <a:t>: Spectral envelope calculation</a:t>
            </a:r>
            <a:r>
              <a:rPr lang="zh-TW" altLang="zh-TW" dirty="0"/>
              <a:t> 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+</a:t>
            </a:r>
          </a:p>
          <a:p>
            <a:r>
              <a:rPr lang="en-US" altLang="zh-TW" i="1" dirty="0" smtClean="0"/>
              <a:t>Special topics</a:t>
            </a:r>
            <a:r>
              <a:rPr lang="en-US" altLang="zh-TW" dirty="0" smtClean="0"/>
              <a:t> and tutorials</a:t>
            </a:r>
            <a:endParaRPr lang="zh-TW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6516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Percentile-to-letter-grade conversion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/>
              <a:t>The raw grades of the entire class will be ranked.</a:t>
            </a:r>
            <a:endParaRPr lang="zh-TW" altLang="zh-TW" sz="2000" dirty="0"/>
          </a:p>
          <a:p>
            <a:endParaRPr lang="en-US" altLang="zh-TW" sz="2000" dirty="0" smtClean="0"/>
          </a:p>
          <a:p>
            <a:r>
              <a:rPr lang="en-US" altLang="zh-TW" sz="2000" dirty="0" smtClean="0"/>
              <a:t>Your </a:t>
            </a:r>
            <a:r>
              <a:rPr lang="en-US" altLang="zh-TW" sz="2000" dirty="0"/>
              <a:t>final grade will be determined according to your rank, </a:t>
            </a:r>
            <a:r>
              <a:rPr lang="en-US" altLang="zh-TW" sz="2000" b="1" dirty="0">
                <a:solidFill>
                  <a:srgbClr val="008000"/>
                </a:solidFill>
              </a:rPr>
              <a:t>instead of direct numeric-to-letter conversion</a:t>
            </a:r>
            <a:r>
              <a:rPr lang="en-US" altLang="zh-TW" sz="2000" dirty="0"/>
              <a:t>. </a:t>
            </a:r>
          </a:p>
          <a:p>
            <a:endParaRPr lang="en-US" altLang="zh-TW" sz="2000" dirty="0" smtClean="0"/>
          </a:p>
          <a:p>
            <a:r>
              <a:rPr lang="en-US" altLang="zh-TW" sz="2000" dirty="0" smtClean="0"/>
              <a:t>A </a:t>
            </a:r>
            <a:r>
              <a:rPr lang="en-US" altLang="zh-TW" sz="2000" dirty="0"/>
              <a:t>student with a higher rank will receive a grade no worse than that received by a student with a lower rank. </a:t>
            </a:r>
          </a:p>
          <a:p>
            <a:endParaRPr lang="en-US" altLang="zh-TW" sz="2000" dirty="0" smtClean="0"/>
          </a:p>
          <a:p>
            <a:r>
              <a:rPr lang="en-US" altLang="zh-TW" sz="2000" dirty="0" smtClean="0"/>
              <a:t>The </a:t>
            </a:r>
            <a:r>
              <a:rPr lang="en-US" altLang="zh-TW" sz="2000" dirty="0"/>
              <a:t>grade boundaries will be solely determined by the teaching team after the ranking is calculated.</a:t>
            </a:r>
          </a:p>
          <a:p>
            <a:endParaRPr lang="en-US" altLang="zh-TW" sz="2000" dirty="0"/>
          </a:p>
          <a:p>
            <a:r>
              <a:rPr lang="en-US" altLang="zh-TW" sz="2200" dirty="0"/>
              <a:t>A+ assigned to no more than top 10% of the class.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0983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Meet your TAs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zh-TW" altLang="en-US" dirty="0" smtClean="0"/>
              <a:t>黃彥學</a:t>
            </a:r>
            <a:endParaRPr kumimoji="1" lang="en-US" altLang="zh-TW" dirty="0" smtClean="0"/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zh-TW" altLang="en-US" dirty="0"/>
              <a:t>李豪韋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0692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Course pre-requisite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Digital Signal Processing, </a:t>
            </a:r>
            <a:r>
              <a:rPr kumimoji="1" lang="en-US" altLang="zh-TW" dirty="0"/>
              <a:t>i</a:t>
            </a:r>
            <a:r>
              <a:rPr kumimoji="1" lang="en-US" altLang="zh-TW" dirty="0" smtClean="0"/>
              <a:t>ntroduction level</a:t>
            </a:r>
            <a:endParaRPr kumimoji="1" lang="en-US" altLang="zh-TW" dirty="0"/>
          </a:p>
          <a:p>
            <a:pPr lvl="1"/>
            <a:r>
              <a:rPr kumimoji="1" lang="en-US" altLang="zh-TW" dirty="0" smtClean="0"/>
              <a:t>Linear Algebra * * * *</a:t>
            </a:r>
          </a:p>
          <a:p>
            <a:pPr lvl="1"/>
            <a:r>
              <a:rPr kumimoji="1" lang="en-US" altLang="zh-TW" dirty="0" smtClean="0"/>
              <a:t>Complex variables * * * *</a:t>
            </a:r>
          </a:p>
          <a:p>
            <a:pPr lvl="1"/>
            <a:r>
              <a:rPr kumimoji="1" lang="en-US" altLang="zh-TW" dirty="0" smtClean="0"/>
              <a:t>Probability * *</a:t>
            </a:r>
          </a:p>
          <a:p>
            <a:pPr lvl="1"/>
            <a:r>
              <a:rPr kumimoji="1" lang="en-US" altLang="zh-TW" dirty="0" smtClean="0"/>
              <a:t>Basic calculus * * *</a:t>
            </a:r>
          </a:p>
          <a:p>
            <a:pPr lvl="1"/>
            <a:endParaRPr kumimoji="1" lang="en-US" altLang="zh-TW" dirty="0"/>
          </a:p>
          <a:p>
            <a:r>
              <a:rPr kumimoji="1" lang="en-US" altLang="zh-TW"/>
              <a:t>I</a:t>
            </a:r>
            <a:r>
              <a:rPr kumimoji="1" lang="en-US" altLang="zh-TW" smtClean="0"/>
              <a:t>nterests </a:t>
            </a:r>
            <a:r>
              <a:rPr kumimoji="1" lang="en-US" altLang="zh-TW" dirty="0" smtClean="0"/>
              <a:t>in audio, speech, and signal processing * *</a:t>
            </a:r>
          </a:p>
          <a:p>
            <a:endParaRPr kumimoji="1" lang="en-US" altLang="zh-TW" dirty="0"/>
          </a:p>
          <a:p>
            <a:r>
              <a:rPr kumimoji="1" lang="en-US" altLang="zh-TW" dirty="0" smtClean="0"/>
              <a:t>Programming * * *</a:t>
            </a:r>
          </a:p>
          <a:p>
            <a:pPr lvl="1"/>
            <a:r>
              <a:rPr kumimoji="1" lang="en-US" altLang="zh-TW" dirty="0" smtClean="0"/>
              <a:t>Prior experience with MATLAB *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0460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Topics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Basic time-frequency analysis (6 weeks)</a:t>
            </a:r>
          </a:p>
          <a:p>
            <a:pPr lvl="1"/>
            <a:r>
              <a:rPr kumimoji="1" lang="en-US" altLang="zh-TW" dirty="0" smtClean="0"/>
              <a:t>Warm-up weekly exercises</a:t>
            </a:r>
          </a:p>
          <a:p>
            <a:pPr lvl="1"/>
            <a:r>
              <a:rPr kumimoji="1" lang="en-US" altLang="zh-TW" dirty="0" smtClean="0"/>
              <a:t>HW1: </a:t>
            </a:r>
            <a:r>
              <a:rPr lang="en-US" altLang="zh-TW" i="1" dirty="0"/>
              <a:t>Testing your uncertainty limit</a:t>
            </a:r>
            <a:r>
              <a:rPr lang="zh-TW" altLang="zh-TW" dirty="0"/>
              <a:t> </a:t>
            </a:r>
            <a:endParaRPr kumimoji="1" lang="en-US" altLang="zh-TW" dirty="0" smtClean="0"/>
          </a:p>
          <a:p>
            <a:pPr marL="274320" lvl="1" indent="0">
              <a:buNone/>
            </a:pPr>
            <a:endParaRPr kumimoji="1" lang="en-US" altLang="zh-TW" dirty="0"/>
          </a:p>
          <a:p>
            <a:r>
              <a:rPr kumimoji="1" lang="en-US" altLang="zh-TW" dirty="0" smtClean="0"/>
              <a:t>Music and speech</a:t>
            </a:r>
            <a:r>
              <a:rPr kumimoji="1" lang="zh-TW" altLang="zh-TW" dirty="0" smtClean="0"/>
              <a:t>－</a:t>
            </a:r>
            <a:r>
              <a:rPr kumimoji="1" lang="en-US" altLang="zh-TW" b="1" dirty="0" smtClean="0"/>
              <a:t>Analysis and Synthesis </a:t>
            </a:r>
            <a:r>
              <a:rPr kumimoji="1" lang="en-US" altLang="zh-TW" dirty="0" smtClean="0"/>
              <a:t>(6 weeks)</a:t>
            </a:r>
            <a:endParaRPr kumimoji="1" lang="en-US" altLang="zh-TW" b="1" dirty="0" smtClean="0"/>
          </a:p>
          <a:p>
            <a:pPr lvl="1"/>
            <a:r>
              <a:rPr kumimoji="1" lang="en-US" altLang="zh-TW" dirty="0" smtClean="0"/>
              <a:t>HW2: </a:t>
            </a:r>
            <a:r>
              <a:rPr lang="en-US" altLang="zh-TW" i="1" dirty="0"/>
              <a:t>Time-warping and frequency shifting based on sinusoidal modeling</a:t>
            </a:r>
            <a:r>
              <a:rPr lang="zh-TW" altLang="zh-TW" dirty="0"/>
              <a:t> 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HW3: </a:t>
            </a:r>
            <a:r>
              <a:rPr lang="en-US" altLang="zh-TW" i="1" dirty="0"/>
              <a:t>Mapping your vowels onto the F1-F2 space</a:t>
            </a:r>
            <a:r>
              <a:rPr lang="zh-TW" altLang="zh-TW" dirty="0"/>
              <a:t> </a:t>
            </a:r>
            <a:endParaRPr kumimoji="1" lang="en-US" altLang="zh-TW" dirty="0" smtClean="0"/>
          </a:p>
          <a:p>
            <a:pPr lvl="1"/>
            <a:endParaRPr kumimoji="1" lang="en-US" altLang="zh-TW" dirty="0"/>
          </a:p>
          <a:p>
            <a:r>
              <a:rPr kumimoji="1" lang="en-US" altLang="zh-TW" dirty="0" smtClean="0"/>
              <a:t>Physiology and psychology of hearing (3 weeks)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7391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93435290"/>
              </p:ext>
            </p:extLst>
          </p:nvPr>
        </p:nvGraphicFramePr>
        <p:xfrm>
          <a:off x="1127560" y="18288"/>
          <a:ext cx="7143354" cy="7047039"/>
        </p:xfrm>
        <a:graphic>
          <a:graphicData uri="http://schemas.openxmlformats.org/presentationml/2006/ole">
            <p:oleObj spid="_x0000_s1042" name="文件" r:id="rId3" imgW="5651292" imgH="5575095" progId="Word.Document.12">
              <p:embed/>
            </p:oleObj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199" y="5307316"/>
            <a:ext cx="8416123" cy="1550684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kumimoji="1" lang="en-US" altLang="zh-TW" b="1" dirty="0" smtClean="0"/>
              <a:t>Course format</a:t>
            </a:r>
            <a:r>
              <a:rPr kumimoji="1" lang="en-US" altLang="zh-TW" dirty="0" smtClean="0"/>
              <a:t>: </a:t>
            </a:r>
            <a:br>
              <a:rPr kumimoji="1" lang="en-US" altLang="zh-TW" dirty="0" smtClean="0"/>
            </a:br>
            <a:r>
              <a:rPr kumimoji="1" lang="en-US" altLang="zh-TW" dirty="0" smtClean="0"/>
              <a:t>2 </a:t>
            </a:r>
            <a:r>
              <a:rPr kumimoji="1" lang="en-US" altLang="zh-TW" dirty="0" err="1" smtClean="0"/>
              <a:t>hrs</a:t>
            </a:r>
            <a:r>
              <a:rPr kumimoji="1" lang="en-US" altLang="zh-TW" dirty="0" smtClean="0"/>
              <a:t> lecture + 1 </a:t>
            </a:r>
            <a:r>
              <a:rPr kumimoji="1" lang="en-US" altLang="zh-TW" dirty="0" err="1" smtClean="0"/>
              <a:t>hr</a:t>
            </a:r>
            <a:r>
              <a:rPr kumimoji="1" lang="en-US" altLang="zh-TW" dirty="0" smtClean="0"/>
              <a:t> activity</a:t>
            </a:r>
            <a:br>
              <a:rPr kumimoji="1" lang="en-US" altLang="zh-TW" dirty="0" smtClean="0"/>
            </a:br>
            <a:endParaRPr kumimoji="1"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58279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8779E-6 -3.94487E-6 L -0.00191 -1.38869 " pathEditMode="fixed" rAng="0" ptsTypes="AA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694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smtClean="0"/>
              <a:t>HW1: Testing your uncertainty limit</a:t>
            </a:r>
            <a:endParaRPr kumimoji="1" lang="zh-TW" altLang="en-US" dirty="0"/>
          </a:p>
        </p:txBody>
      </p:sp>
      <p:pic>
        <p:nvPicPr>
          <p:cNvPr id="4" name="內容版面配置區 3" descr="螢幕快照 2015-09-14 下午1.49.5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-7528" b="-7528"/>
          <a:stretch>
            <a:fillRect/>
          </a:stretch>
        </p:blipFill>
        <p:spPr/>
      </p:pic>
      <p:sp>
        <p:nvSpPr>
          <p:cNvPr id="5" name="文字方塊 4"/>
          <p:cNvSpPr txBox="1"/>
          <p:nvPr/>
        </p:nvSpPr>
        <p:spPr>
          <a:xfrm>
            <a:off x="541866" y="6153834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Oppenheim and </a:t>
            </a:r>
            <a:r>
              <a:rPr lang="en-US" altLang="zh-TW" dirty="0" err="1" smtClean="0">
                <a:solidFill>
                  <a:schemeClr val="bg1">
                    <a:lumMod val="50000"/>
                  </a:schemeClr>
                </a:solidFill>
              </a:rPr>
              <a:t>Monasco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, “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Human Time-Frequency Acuity Beats the Fourier Uncertainty 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Principle,” </a:t>
            </a:r>
            <a:r>
              <a:rPr lang="en-US" altLang="zh-TW" i="1" dirty="0" smtClean="0">
                <a:solidFill>
                  <a:schemeClr val="bg1">
                    <a:lumMod val="50000"/>
                  </a:schemeClr>
                </a:solidFill>
              </a:rPr>
              <a:t>Phys. Rev. </a:t>
            </a:r>
            <a:r>
              <a:rPr lang="en-US" altLang="zh-TW" i="1" dirty="0" err="1" smtClean="0">
                <a:solidFill>
                  <a:schemeClr val="bg1">
                    <a:lumMod val="50000"/>
                  </a:schemeClr>
                </a:solidFill>
              </a:rPr>
              <a:t>Lett</a:t>
            </a:r>
            <a:r>
              <a:rPr lang="en-US" altLang="zh-TW" i="1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110, 044301 (2013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8740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 smtClean="0"/>
              <a:t>HW2: Sinusoidal Modeling and Synthesis</a:t>
            </a:r>
            <a:endParaRPr kumimoji="1" lang="zh-TW" alt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-14895" r="-14895"/>
          <a:stretch>
            <a:fillRect/>
          </a:stretch>
        </p:blipFill>
        <p:spPr bwMode="auto">
          <a:xfrm>
            <a:off x="-426312" y="1524000"/>
            <a:ext cx="9113112" cy="540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7446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3200" dirty="0" smtClean="0"/>
              <a:t>HW3: Mapping your vowels to F1-F2 space</a:t>
            </a:r>
            <a:endParaRPr kumimoji="1" lang="zh-TW" altLang="en-US" sz="3200" dirty="0"/>
          </a:p>
        </p:txBody>
      </p:sp>
      <p:pic>
        <p:nvPicPr>
          <p:cNvPr id="5" name="內容版面配置區 4" descr="螢幕快照 2015-09-14 下午2.08.2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-5624" r="-5624"/>
          <a:stretch>
            <a:fillRect/>
          </a:stretch>
        </p:blipFill>
        <p:spPr>
          <a:xfrm>
            <a:off x="3653658" y="1214680"/>
            <a:ext cx="5490342" cy="3253536"/>
          </a:xfrm>
        </p:spPr>
      </p:pic>
      <p:pic>
        <p:nvPicPr>
          <p:cNvPr id="10" name="圖片 9" descr="螢幕快照 2015-09-14 下午2.12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95376" y="1524000"/>
            <a:ext cx="4283066" cy="2415789"/>
          </a:xfrm>
          <a:prstGeom prst="rect">
            <a:avLst/>
          </a:prstGeom>
        </p:spPr>
      </p:pic>
      <p:pic>
        <p:nvPicPr>
          <p:cNvPr id="12" name="圖片 11" descr="螢幕快照 2015-09-14 下午2.14.2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858294" y="4403095"/>
            <a:ext cx="3578632" cy="1966501"/>
          </a:xfrm>
          <a:prstGeom prst="rect">
            <a:avLst/>
          </a:prstGeom>
        </p:spPr>
      </p:pic>
      <p:pic>
        <p:nvPicPr>
          <p:cNvPr id="13" name="圖片 12" descr="螢幕快照 2015-09-14 下午2.15.4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4775066" y="4418654"/>
            <a:ext cx="3411327" cy="1898032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2185992" y="6316686"/>
            <a:ext cx="916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Source</a:t>
            </a:r>
            <a:endParaRPr kumimoji="1"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6284592" y="631668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Filter</a:t>
            </a:r>
            <a:endParaRPr kumimoji="1"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348194" y="5160800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X</a:t>
            </a:r>
            <a:endParaRPr kumimoji="1"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457200" y="5068467"/>
            <a:ext cx="364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 smtClean="0"/>
              <a:t>=</a:t>
            </a:r>
            <a:endParaRPr kumimoji="1"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839790" y="3755123"/>
            <a:ext cx="1634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Speech signal</a:t>
            </a:r>
            <a:endParaRPr kumimoji="1"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9441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>
            <a:off x="0" y="533400"/>
            <a:ext cx="9144000" cy="592216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 smtClean="0"/>
              <a:t>Final Project (20%): </a:t>
            </a:r>
            <a:r>
              <a:rPr kumimoji="1" lang="en-US" altLang="zh-TW" i="1" dirty="0" smtClean="0"/>
              <a:t>Voice transformer</a:t>
            </a:r>
            <a:endParaRPr kumimoji="1" lang="zh-TW" altLang="en-US" i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dirty="0" smtClean="0"/>
              <a:t>Goal: Transforming a male voice to a female voice, or vice versa.</a:t>
            </a:r>
          </a:p>
          <a:p>
            <a:pPr lvl="1"/>
            <a:r>
              <a:rPr kumimoji="1" lang="en-US" altLang="zh-TW" dirty="0" smtClean="0"/>
              <a:t>The HWs should give you sufficient know-how to begin.</a:t>
            </a:r>
          </a:p>
          <a:p>
            <a:endParaRPr kumimoji="1" lang="en-US" altLang="zh-TW" dirty="0"/>
          </a:p>
          <a:p>
            <a:r>
              <a:rPr kumimoji="1" lang="en-US" altLang="zh-TW" dirty="0" smtClean="0"/>
              <a:t>Dec. 5: we will give a tutorial to discuss possible methods.</a:t>
            </a:r>
          </a:p>
          <a:p>
            <a:endParaRPr kumimoji="1" lang="en-US" altLang="zh-TW" dirty="0" smtClean="0"/>
          </a:p>
          <a:p>
            <a:r>
              <a:rPr kumimoji="1" lang="en-US" altLang="zh-TW" sz="2200" dirty="0" smtClean="0"/>
              <a:t>Dec. 29:</a:t>
            </a:r>
            <a:r>
              <a:rPr kumimoji="1" lang="en-US" altLang="zh-TW" sz="2200" b="1" dirty="0" smtClean="0"/>
              <a:t> </a:t>
            </a:r>
            <a:r>
              <a:rPr kumimoji="1" lang="en-US" altLang="zh-TW" sz="2200" dirty="0" smtClean="0"/>
              <a:t>I will talk about scientific writing.</a:t>
            </a:r>
          </a:p>
          <a:p>
            <a:endParaRPr kumimoji="1" lang="en-US" altLang="zh-TW" dirty="0"/>
          </a:p>
          <a:p>
            <a:r>
              <a:rPr kumimoji="1" lang="en-US" altLang="zh-TW" b="1" dirty="0" smtClean="0"/>
              <a:t>Jan 5</a:t>
            </a:r>
            <a:r>
              <a:rPr kumimoji="1" lang="en-US" altLang="zh-TW" dirty="0" smtClean="0"/>
              <a:t>: Final presentation</a:t>
            </a:r>
          </a:p>
          <a:p>
            <a:pPr marL="0" indent="0">
              <a:buNone/>
            </a:pPr>
            <a:endParaRPr kumimoji="1" lang="en-US" altLang="zh-TW" dirty="0">
              <a:solidFill>
                <a:schemeClr val="bg1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20478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We should attempt to beat this demo</a:t>
            </a:r>
            <a:endParaRPr kumimoji="1" lang="zh-TW" altLang="en-US" dirty="0"/>
          </a:p>
        </p:txBody>
      </p:sp>
      <p:pic>
        <p:nvPicPr>
          <p:cNvPr id="4" name="蝶ネクタイ型変声機作ってみた.mp4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0800" y="1600200"/>
            <a:ext cx="6502400" cy="4876800"/>
          </a:xfr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4673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清楚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清楚.thmx</Template>
  <TotalTime>213</TotalTime>
  <Words>498</Words>
  <Application>Microsoft Macintosh PowerPoint</Application>
  <PresentationFormat>On-screen Show (4:3)</PresentationFormat>
  <Paragraphs>91</Paragraphs>
  <Slides>13</Slides>
  <Notes>0</Notes>
  <HiddenSlides>0</HiddenSlides>
  <MMClips>1</MMClips>
  <ScaleCrop>false</ScaleCrop>
  <HeadingPairs>
    <vt:vector size="6" baseType="variant">
      <vt:variant>
        <vt:lpstr>Design Template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清楚</vt:lpstr>
      <vt:lpstr>文件</vt:lpstr>
      <vt:lpstr>EE6641  welcoming messages</vt:lpstr>
      <vt:lpstr>Course pre-requisite</vt:lpstr>
      <vt:lpstr>Topics</vt:lpstr>
      <vt:lpstr>Course format:  2 hrs lecture + 1 hr activity </vt:lpstr>
      <vt:lpstr>HW1: Testing your uncertainty limit</vt:lpstr>
      <vt:lpstr>HW2: Sinusoidal Modeling and Synthesis</vt:lpstr>
      <vt:lpstr>HW3: Mapping your vowels to F1-F2 space</vt:lpstr>
      <vt:lpstr>Final Project (20%): Voice transformer</vt:lpstr>
      <vt:lpstr>We should attempt to beat this demo</vt:lpstr>
      <vt:lpstr>Slide 10</vt:lpstr>
      <vt:lpstr>Weekly activity hour</vt:lpstr>
      <vt:lpstr>Percentile-to-letter-grade conversion</vt:lpstr>
      <vt:lpstr>Meet your TAs</vt:lpstr>
    </vt:vector>
  </TitlesOfParts>
  <Company>NTHU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EE6641  welcoming messages</dc:title>
  <dc:creator>YW Liu</dc:creator>
  <cp:lastModifiedBy>JackChen</cp:lastModifiedBy>
  <cp:revision>32</cp:revision>
  <dcterms:created xsi:type="dcterms:W3CDTF">2015-09-15T07:41:58Z</dcterms:created>
  <dcterms:modified xsi:type="dcterms:W3CDTF">2015-09-15T08:12:02Z</dcterms:modified>
</cp:coreProperties>
</file>